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Google Sans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GoogleSansMediu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GoogleSansMedium-italic.fntdata"/><Relationship Id="rId12" Type="http://schemas.openxmlformats.org/officeDocument/2006/relationships/slide" Target="slides/slide8.xml"/><Relationship Id="rId34" Type="http://schemas.openxmlformats.org/officeDocument/2006/relationships/font" Target="fonts/GoogleSans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GoogleSans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bd11316f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bd11316f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aaba4aa4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aaba4aa4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d33d64c5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d33d64c5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d33d64c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d33d64c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d33d64c5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d33d64c5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d33d64c5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d33d64c5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d33d64c5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d33d64c5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837195ea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837195ea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bd11316f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bd11316f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837195ea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837195ea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bd11316f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bd11316f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d11316f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d11316f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bd11316f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bd11316f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d11316f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d11316f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3482edf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3482edf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d11316f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d11316f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4a6584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4a6584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837195ea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837195ea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837195eab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837195ea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233f8e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233f8e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rive.google.com/file/d/1C2c0JVNFiJ_FeUrLGqC6ABpcrbAoiBfw/view?usp=sharing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drive/1BWAF_jtSWzn-eso8Pj-pZEMkxMsomlbF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type="title"/>
          </p:nvPr>
        </p:nvSpPr>
        <p:spPr>
          <a:xfrm>
            <a:off x="4976575" y="1285375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</a:t>
            </a:r>
            <a:endParaRPr/>
          </a:p>
        </p:txBody>
      </p:sp>
      <p:sp>
        <p:nvSpPr>
          <p:cNvPr id="195" name="Google Shape;195;p42"/>
          <p:cNvSpPr txBox="1"/>
          <p:nvPr>
            <p:ph idx="1" type="body"/>
          </p:nvPr>
        </p:nvSpPr>
        <p:spPr>
          <a:xfrm>
            <a:off x="4976575" y="2041063"/>
            <a:ext cx="38523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De forma general, un modelo lineal realiza una predicción simplemente calculando la suma ponderada de sus valores de entrada, más una constante que es llamada bias term (parámetro de sesgo)</a:t>
            </a:r>
            <a:endParaRPr/>
          </a:p>
        </p:txBody>
      </p:sp>
      <p:pic>
        <p:nvPicPr>
          <p:cNvPr id="196" name="Google Shape;1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" y="1368600"/>
            <a:ext cx="4671776" cy="240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/>
        </p:nvSpPr>
        <p:spPr>
          <a:xfrm>
            <a:off x="4701650" y="1630350"/>
            <a:ext cx="3969300" cy="1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es una regresión logistica?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3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/>
          <p:nvPr>
            <p:ph type="title"/>
          </p:nvPr>
        </p:nvSpPr>
        <p:spPr>
          <a:xfrm>
            <a:off x="4976575" y="1285375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logística</a:t>
            </a:r>
            <a:endParaRPr/>
          </a:p>
        </p:txBody>
      </p:sp>
      <p:sp>
        <p:nvSpPr>
          <p:cNvPr id="211" name="Google Shape;211;p44"/>
          <p:cNvSpPr txBox="1"/>
          <p:nvPr>
            <p:ph idx="1" type="body"/>
          </p:nvPr>
        </p:nvSpPr>
        <p:spPr>
          <a:xfrm>
            <a:off x="4976575" y="2041063"/>
            <a:ext cx="38523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Es un tipo de análisis de </a:t>
            </a:r>
            <a:r>
              <a:rPr b="1"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regresión</a:t>
            </a:r>
            <a:r>
              <a:rPr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 utilizado para predecir el resultado de una variable categórica</a:t>
            </a:r>
            <a:endParaRPr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A diferencia de la </a:t>
            </a:r>
            <a:r>
              <a:rPr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regresión</a:t>
            </a:r>
            <a:r>
              <a:rPr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 lineal, ya que no sigue una regla </a:t>
            </a:r>
            <a:r>
              <a:rPr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lineal sino la funcion sigmoide los valorees de resulldo se clasifican en si o no</a:t>
            </a:r>
            <a:endParaRPr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Con la regresión logística podemos obtener la categoría entre 2 opciones</a:t>
            </a:r>
            <a:endParaRPr>
              <a:solidFill>
                <a:srgbClr val="BDC1C6"/>
              </a:solidFill>
              <a:highlight>
                <a:srgbClr val="20212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5" y="1463562"/>
            <a:ext cx="4701401" cy="22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4"/>
          <p:cNvPicPr preferRelativeResize="0"/>
          <p:nvPr/>
        </p:nvPicPr>
        <p:blipFill rotWithShape="1">
          <a:blip r:embed="rId4">
            <a:alphaModFix/>
          </a:blip>
          <a:srcRect b="0" l="0" r="0" t="15690"/>
          <a:stretch/>
        </p:blipFill>
        <p:spPr>
          <a:xfrm>
            <a:off x="1349600" y="3993000"/>
            <a:ext cx="2003250" cy="9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50" y="681717"/>
            <a:ext cx="6601430" cy="415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25" y="493255"/>
            <a:ext cx="7005540" cy="415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50" y="152400"/>
            <a:ext cx="7368850" cy="45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/>
          <p:nvPr/>
        </p:nvSpPr>
        <p:spPr>
          <a:xfrm>
            <a:off x="1500000" y="1625850"/>
            <a:ext cx="61440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Ahora veamos cómo implementar algoritmos de regresión con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código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0"/>
          <p:cNvSpPr txBox="1"/>
          <p:nvPr/>
        </p:nvSpPr>
        <p:spPr>
          <a:xfrm>
            <a:off x="400050" y="1719925"/>
            <a:ext cx="83439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Aquí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 txBox="1"/>
          <p:nvPr/>
        </p:nvSpPr>
        <p:spPr>
          <a:xfrm>
            <a:off x="1500000" y="2113200"/>
            <a:ext cx="61440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23575" y="1903950"/>
            <a:ext cx="44187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Algoritmos de regresión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Empezaremos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estudiando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r>
              <a:rPr b="1" lang="en" sz="18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donde haremos una vista de ave sobre tópicos  importantes acerca de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Algoritmos de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Regresión</a:t>
            </a:r>
            <a:r>
              <a:rPr b="1" lang="en" sz="1800">
                <a:solidFill>
                  <a:srgbClr val="E8E7E3"/>
                </a:solidFill>
              </a:rPr>
              <a:t>📊</a:t>
            </a:r>
            <a:r>
              <a:rPr b="1" lang="en" sz="1800">
                <a:solidFill>
                  <a:srgbClr val="E8E7E3"/>
                </a:solidFill>
              </a:rPr>
              <a:t>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revisaremos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notebook teórico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Una vez finalizado explicaremos de qué va el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b="1" lang="en" sz="1800">
                <a:solidFill>
                  <a:srgbClr val="E8E7E3"/>
                </a:solidFill>
              </a:rPr>
              <a:t>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seleccionar un dataset 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construir un modelo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regresión lineal </a:t>
            </a:r>
            <a:r>
              <a:rPr b="1" lang="en" sz="1800">
                <a:solidFill>
                  <a:srgbClr val="E8E7E3"/>
                </a:solidFill>
              </a:rPr>
              <a:t>🤖💜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daremos un breve espacio para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6:40 - 7:20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Machine Learning: Algoritmos de regresión.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 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Notebook teórico.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BREAK.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:15 - 9:20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Ejercicio: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Resolver problema de regresión lineal.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675" y="1895713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447300" y="1886650"/>
            <a:ext cx="61440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Presentación: Algoritmos de regresión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/>
        </p:nvSpPr>
        <p:spPr>
          <a:xfrm>
            <a:off x="4701650" y="1630350"/>
            <a:ext cx="3969300" cy="1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es una regresión lineal?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9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type="title"/>
          </p:nvPr>
        </p:nvSpPr>
        <p:spPr>
          <a:xfrm>
            <a:off x="4976575" y="1285375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 lineal</a:t>
            </a:r>
            <a:endParaRPr/>
          </a:p>
        </p:txBody>
      </p:sp>
      <p:sp>
        <p:nvSpPr>
          <p:cNvPr id="182" name="Google Shape;182;p40"/>
          <p:cNvSpPr txBox="1"/>
          <p:nvPr>
            <p:ph idx="1" type="body"/>
          </p:nvPr>
        </p:nvSpPr>
        <p:spPr>
          <a:xfrm>
            <a:off x="4976575" y="2041063"/>
            <a:ext cx="38523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De forma general, un modelo lineal realiza una predicción simplemente calculando la suma ponderada de sus valores de entrada, más una constante que es llamada bias term (parámetro de sesgo)</a:t>
            </a:r>
            <a:endParaRPr/>
          </a:p>
        </p:txBody>
      </p:sp>
      <p:pic>
        <p:nvPicPr>
          <p:cNvPr id="183" name="Google Shape;1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0" y="1478150"/>
            <a:ext cx="4671775" cy="225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1"/>
          <p:cNvPicPr preferRelativeResize="0"/>
          <p:nvPr/>
        </p:nvPicPr>
        <p:blipFill rotWithShape="1">
          <a:blip r:embed="rId3">
            <a:alphaModFix/>
          </a:blip>
          <a:srcRect b="-2890" l="0" r="0" t="2889"/>
          <a:stretch/>
        </p:blipFill>
        <p:spPr>
          <a:xfrm>
            <a:off x="152400" y="295788"/>
            <a:ext cx="8839202" cy="314066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4635550" y="3436450"/>
            <a:ext cx="38523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Una vez que hemos establecido una relación entre 2 o más variables o hemos identificado una relación estadísticamente significativa, podemos proceder a pronosticar, predecir o estimar el valor de nuevas observaciones.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